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8" r:id="rId4"/>
    <p:sldId id="269" r:id="rId5"/>
    <p:sldId id="258" r:id="rId6"/>
    <p:sldId id="259" r:id="rId7"/>
    <p:sldId id="263" r:id="rId8"/>
    <p:sldId id="265" r:id="rId9"/>
    <p:sldId id="264" r:id="rId10"/>
    <p:sldId id="260" r:id="rId11"/>
    <p:sldId id="271" r:id="rId12"/>
    <p:sldId id="272" r:id="rId13"/>
    <p:sldId id="261" r:id="rId14"/>
    <p:sldId id="267" r:id="rId15"/>
    <p:sldId id="266" r:id="rId16"/>
    <p:sldId id="268" r:id="rId17"/>
    <p:sldId id="273" r:id="rId18"/>
    <p:sldId id="274" r:id="rId19"/>
    <p:sldId id="275" r:id="rId20"/>
    <p:sldId id="262"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288"/>
    <p:restoredTop sz="94762"/>
  </p:normalViewPr>
  <p:slideViewPr>
    <p:cSldViewPr snapToGrid="0" snapToObjects="1">
      <p:cViewPr varScale="1">
        <p:scale>
          <a:sx n="167" d="100"/>
          <a:sy n="167" d="100"/>
        </p:scale>
        <p:origin x="184"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5.png>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1524000" y="1122363"/>
            <a:ext cx="9144000" cy="2387600"/>
          </a:xfrm>
        </p:spPr>
        <p:txBody>
          <a:bodyPr anchor="b"/>
          <a:lstStyle>
            <a:lvl1pPr algn="ctr">
              <a:defRPr sz="6000" baseline="0">
                <a:solidFill>
                  <a:srgbClr val="0070C0"/>
                </a:solidFill>
                <a:latin typeface="Century" charset="0"/>
                <a:ea typeface="Century" charset="0"/>
                <a:cs typeface="Century" charset="0"/>
              </a:defRPr>
            </a:lvl1pPr>
          </a:lstStyle>
          <a:p>
            <a:r>
              <a:rPr lang="fr-FR" dirty="0" smtClean="0"/>
              <a:t>Mesure des coûts de la mobilité et biais hypothétique</a:t>
            </a:r>
            <a:endParaRPr lang="fr-FR"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221835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947664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Cliquez et modifiez le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300406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lvl1pPr>
              <a:defRPr sz="4000" b="1">
                <a:solidFill>
                  <a:srgbClr val="0070C0"/>
                </a:solidFill>
                <a:latin typeface="Century" charset="0"/>
                <a:ea typeface="Century" charset="0"/>
                <a:cs typeface="Century" charset="0"/>
              </a:defRPr>
            </a:lvl1pPr>
          </a:lstStyle>
          <a:p>
            <a:r>
              <a:rPr lang="fr-FR" dirty="0" smtClean="0"/>
              <a:t>Cliquez et modifiez le titre</a:t>
            </a:r>
            <a:endParaRPr lang="fr-FR" dirty="0"/>
          </a:p>
        </p:txBody>
      </p:sp>
      <p:sp>
        <p:nvSpPr>
          <p:cNvPr id="3" name="Espace réservé du contenu 2"/>
          <p:cNvSpPr>
            <a:spLocks noGrp="1"/>
          </p:cNvSpPr>
          <p:nvPr>
            <p:ph idx="1"/>
          </p:nvPr>
        </p:nvSpPr>
        <p:spPr/>
        <p:txBody>
          <a:bodyPr/>
          <a:lstStyle>
            <a:lvl1pPr>
              <a:defRPr>
                <a:latin typeface="Athelas" charset="0"/>
                <a:ea typeface="Athelas" charset="0"/>
                <a:cs typeface="Athelas" charset="0"/>
              </a:defRPr>
            </a:lvl1pPr>
            <a:lvl2pPr>
              <a:defRPr>
                <a:latin typeface="Athelas" charset="0"/>
                <a:ea typeface="Athelas" charset="0"/>
                <a:cs typeface="Athelas" charset="0"/>
              </a:defRPr>
            </a:lvl2pPr>
            <a:lvl3pPr>
              <a:defRPr>
                <a:latin typeface="Athelas" charset="0"/>
                <a:ea typeface="Athelas" charset="0"/>
                <a:cs typeface="Athelas" charset="0"/>
              </a:defRPr>
            </a:lvl3pPr>
            <a:lvl4pPr>
              <a:defRPr>
                <a:latin typeface="Athelas" charset="0"/>
                <a:ea typeface="Athelas" charset="0"/>
                <a:cs typeface="Athelas" charset="0"/>
              </a:defRPr>
            </a:lvl4pPr>
            <a:lvl5pPr>
              <a:defRPr>
                <a:latin typeface="Athelas" charset="0"/>
                <a:ea typeface="Athelas" charset="0"/>
                <a:cs typeface="Athelas" charset="0"/>
              </a:defRPr>
            </a:lvl5p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4" name="Espace réservé de la date 3"/>
          <p:cNvSpPr>
            <a:spLocks noGrp="1"/>
          </p:cNvSpPr>
          <p:nvPr>
            <p:ph type="dt" sz="half" idx="10"/>
          </p:nvPr>
        </p:nvSpPr>
        <p:spPr/>
        <p:txBody>
          <a:body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681329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Cliquez et modifiez le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714470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3601927A-B43A-7C42-ADBC-BDAD9CFD3E23}" type="datetimeFigureOut">
              <a:rPr lang="fr-FR" smtClean="0"/>
              <a:t>26/04/2016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521564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Cliquez et modifiez le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3601927A-B43A-7C42-ADBC-BDAD9CFD3E23}" type="datetimeFigureOut">
              <a:rPr lang="fr-FR" smtClean="0"/>
              <a:t>26/04/2016</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695064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e la date 2"/>
          <p:cNvSpPr>
            <a:spLocks noGrp="1"/>
          </p:cNvSpPr>
          <p:nvPr>
            <p:ph type="dt" sz="half" idx="10"/>
          </p:nvPr>
        </p:nvSpPr>
        <p:spPr/>
        <p:txBody>
          <a:bodyPr/>
          <a:lstStyle/>
          <a:p>
            <a:fld id="{3601927A-B43A-7C42-ADBC-BDAD9CFD3E23}" type="datetimeFigureOut">
              <a:rPr lang="fr-FR" smtClean="0"/>
              <a:t>26/04/2016</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784940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601927A-B43A-7C42-ADBC-BDAD9CFD3E23}" type="datetimeFigureOut">
              <a:rPr lang="fr-FR" smtClean="0"/>
              <a:t>26/04/2016</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301565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601927A-B43A-7C42-ADBC-BDAD9CFD3E23}" type="datetimeFigureOut">
              <a:rPr lang="fr-FR" smtClean="0"/>
              <a:t>26/04/2016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146442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Cliquez et modifiez le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3601927A-B43A-7C42-ADBC-BDAD9CFD3E23}" type="datetimeFigureOut">
              <a:rPr lang="fr-FR" smtClean="0"/>
              <a:t>26/04/2016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286C854-02A1-AA47-B42C-11A53939335B}" type="slidenum">
              <a:rPr lang="fr-FR" smtClean="0"/>
              <a:t>‹#›</a:t>
            </a:fld>
            <a:endParaRPr lang="fr-FR"/>
          </a:p>
        </p:txBody>
      </p:sp>
    </p:spTree>
    <p:extLst>
      <p:ext uri="{BB962C8B-B14F-4D97-AF65-F5344CB8AC3E}">
        <p14:creationId xmlns:p14="http://schemas.microsoft.com/office/powerpoint/2010/main" val="10412116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Cliquez et modifiez le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01927A-B43A-7C42-ADBC-BDAD9CFD3E23}" type="datetimeFigureOut">
              <a:rPr lang="fr-FR" smtClean="0"/>
              <a:t>26/04/2016</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86C854-02A1-AA47-B42C-11A53939335B}" type="slidenum">
              <a:rPr lang="fr-FR" smtClean="0"/>
              <a:t>‹#›</a:t>
            </a:fld>
            <a:endParaRPr lang="fr-FR"/>
          </a:p>
        </p:txBody>
      </p:sp>
    </p:spTree>
    <p:extLst>
      <p:ext uri="{BB962C8B-B14F-4D97-AF65-F5344CB8AC3E}">
        <p14:creationId xmlns:p14="http://schemas.microsoft.com/office/powerpoint/2010/main" val="658045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Laurent.denant-boemont@univ-rennes1.fr" TargetMode="External"/><Relationship Id="rId3" Type="http://schemas.openxmlformats.org/officeDocument/2006/relationships/hyperlink" Target="https://sites.google.com/site/laurentdenantboemon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 Id="rId3" Type="http://schemas.openxmlformats.org/officeDocument/2006/relationships/image" Target="../media/image8.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865240" y="1230519"/>
            <a:ext cx="10677832" cy="2387600"/>
          </a:xfrm>
        </p:spPr>
        <p:txBody>
          <a:bodyPr>
            <a:normAutofit fontScale="90000"/>
          </a:bodyPr>
          <a:lstStyle/>
          <a:p>
            <a:r>
              <a:rPr lang="fr-FR" dirty="0" smtClean="0"/>
              <a:t>Les choix de mobilité dans une perspective de mobilité durable : l’apport de l’économie comportementale</a:t>
            </a:r>
            <a:endParaRPr lang="fr-FR" dirty="0"/>
          </a:p>
        </p:txBody>
      </p:sp>
      <p:sp>
        <p:nvSpPr>
          <p:cNvPr id="3" name="Sous-titre 2"/>
          <p:cNvSpPr>
            <a:spLocks noGrp="1"/>
          </p:cNvSpPr>
          <p:nvPr>
            <p:ph type="subTitle" idx="1"/>
          </p:nvPr>
        </p:nvSpPr>
        <p:spPr>
          <a:xfrm>
            <a:off x="1514168" y="4168724"/>
            <a:ext cx="9144000" cy="2384652"/>
          </a:xfrm>
        </p:spPr>
        <p:txBody>
          <a:bodyPr>
            <a:normAutofit fontScale="85000" lnSpcReduction="20000"/>
          </a:bodyPr>
          <a:lstStyle/>
          <a:p>
            <a:r>
              <a:rPr lang="fr-FR" dirty="0" smtClean="0"/>
              <a:t>Laurent </a:t>
            </a:r>
            <a:r>
              <a:rPr lang="fr-FR" dirty="0" err="1" smtClean="0"/>
              <a:t>Denant-Boemont</a:t>
            </a:r>
            <a:endParaRPr lang="fr-FR" dirty="0" smtClean="0"/>
          </a:p>
          <a:p>
            <a:r>
              <a:rPr lang="fr-FR" dirty="0" smtClean="0"/>
              <a:t>Professeur des Universités, Université de Rennes 1 et CREM CNRS</a:t>
            </a:r>
          </a:p>
          <a:p>
            <a:r>
              <a:rPr lang="fr-FR" dirty="0" smtClean="0">
                <a:hlinkClick r:id="rId2"/>
              </a:rPr>
              <a:t>Laurent.denant-boemont@univ-rennes1.fr</a:t>
            </a:r>
            <a:endParaRPr lang="fr-FR" dirty="0" smtClean="0"/>
          </a:p>
          <a:p>
            <a:r>
              <a:rPr lang="fr-FR" dirty="0">
                <a:hlinkClick r:id="rId3"/>
              </a:rPr>
              <a:t>https://sites.google.com/site/laurentdenantboemont</a:t>
            </a:r>
            <a:r>
              <a:rPr lang="fr-FR" dirty="0" smtClean="0">
                <a:hlinkClick r:id="rId3"/>
              </a:rPr>
              <a:t>/</a:t>
            </a:r>
            <a:r>
              <a:rPr lang="fr-FR" dirty="0" smtClean="0"/>
              <a:t>  </a:t>
            </a:r>
          </a:p>
          <a:p>
            <a:endParaRPr lang="fr-FR" dirty="0" smtClean="0"/>
          </a:p>
          <a:p>
            <a:endParaRPr lang="fr-FR" dirty="0"/>
          </a:p>
          <a:p>
            <a:r>
              <a:rPr lang="fr-FR" dirty="0" smtClean="0"/>
              <a:t>Camp OSV, Rennes le 27 avril 2016</a:t>
            </a:r>
            <a:endParaRPr lang="fr-FR" dirty="0"/>
          </a:p>
        </p:txBody>
      </p:sp>
    </p:spTree>
    <p:extLst>
      <p:ext uri="{BB962C8B-B14F-4D97-AF65-F5344CB8AC3E}">
        <p14:creationId xmlns:p14="http://schemas.microsoft.com/office/powerpoint/2010/main" val="3572339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Les effets du contexte</a:t>
            </a:r>
            <a:endParaRPr lang="fr-FR" dirty="0"/>
          </a:p>
        </p:txBody>
      </p:sp>
      <p:sp>
        <p:nvSpPr>
          <p:cNvPr id="3" name="Espace réservé du contenu 2"/>
          <p:cNvSpPr>
            <a:spLocks noGrp="1"/>
          </p:cNvSpPr>
          <p:nvPr>
            <p:ph idx="1"/>
          </p:nvPr>
        </p:nvSpPr>
        <p:spPr/>
        <p:txBody>
          <a:bodyPr/>
          <a:lstStyle/>
          <a:p>
            <a:r>
              <a:rPr lang="fr-FR" dirty="0" err="1" smtClean="0"/>
              <a:t>Tversky</a:t>
            </a:r>
            <a:r>
              <a:rPr lang="fr-FR" dirty="0" smtClean="0"/>
              <a:t> and </a:t>
            </a:r>
            <a:r>
              <a:rPr lang="fr-FR" dirty="0" err="1" smtClean="0"/>
              <a:t>Kahneman</a:t>
            </a:r>
            <a:r>
              <a:rPr lang="fr-FR" dirty="0" smtClean="0"/>
              <a:t> (1981) : pertes plus valorisées que les gains, attitude différente dans les pertes / gains</a:t>
            </a:r>
          </a:p>
          <a:p>
            <a:r>
              <a:rPr lang="fr-FR" dirty="0" smtClean="0"/>
              <a:t>Application à l’information CO2 (</a:t>
            </a:r>
            <a:r>
              <a:rPr lang="fr-FR" dirty="0" err="1" smtClean="0"/>
              <a:t>Avineri</a:t>
            </a:r>
            <a:r>
              <a:rPr lang="fr-FR" dirty="0" smtClean="0"/>
              <a:t> and </a:t>
            </a:r>
            <a:r>
              <a:rPr lang="fr-FR" dirty="0" err="1" smtClean="0"/>
              <a:t>Waygood</a:t>
            </a:r>
            <a:r>
              <a:rPr lang="fr-FR" dirty="0" smtClean="0"/>
              <a:t>, 2013)</a:t>
            </a:r>
          </a:p>
          <a:p>
            <a:pPr lvl="1"/>
            <a:r>
              <a:rPr lang="fr-FR" dirty="0" smtClean="0"/>
              <a:t>L’information CO2 est supposée impacter les décisions individuelles</a:t>
            </a:r>
          </a:p>
          <a:p>
            <a:pPr lvl="1"/>
            <a:r>
              <a:rPr lang="fr-FR" dirty="0" smtClean="0"/>
              <a:t>Toutefois l’impact sera potentiellement plus fort si on présente l’information en termes de pertes plutôt qu’en termes de gains</a:t>
            </a:r>
            <a:endParaRPr lang="fr-FR" dirty="0"/>
          </a:p>
        </p:txBody>
      </p:sp>
    </p:spTree>
    <p:extLst>
      <p:ext uri="{BB962C8B-B14F-4D97-AF65-F5344CB8AC3E}">
        <p14:creationId xmlns:p14="http://schemas.microsoft.com/office/powerpoint/2010/main" val="507354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99274"/>
            <a:ext cx="10515600" cy="1325563"/>
          </a:xfrm>
        </p:spPr>
        <p:txBody>
          <a:bodyPr>
            <a:normAutofit/>
          </a:bodyPr>
          <a:lstStyle/>
          <a:p>
            <a:r>
              <a:rPr lang="fr-FR" sz="3600" dirty="0" smtClean="0"/>
              <a:t>Exemple : Information CO2 (</a:t>
            </a:r>
            <a:r>
              <a:rPr lang="fr-FR" sz="3600" dirty="0" err="1" smtClean="0"/>
              <a:t>Avineri</a:t>
            </a:r>
            <a:r>
              <a:rPr lang="fr-FR" sz="3600" dirty="0" smtClean="0"/>
              <a:t> and </a:t>
            </a:r>
            <a:r>
              <a:rPr lang="fr-FR" sz="3600" dirty="0" err="1" smtClean="0"/>
              <a:t>Waygood</a:t>
            </a:r>
            <a:r>
              <a:rPr lang="fr-FR" sz="3600" dirty="0" smtClean="0"/>
              <a:t> 2013)</a:t>
            </a:r>
            <a:endParaRPr lang="fr-FR" sz="3600" dirty="0"/>
          </a:p>
        </p:txBody>
      </p:sp>
      <p:sp>
        <p:nvSpPr>
          <p:cNvPr id="3" name="Espace réservé du contenu 2"/>
          <p:cNvSpPr>
            <a:spLocks noGrp="1"/>
          </p:cNvSpPr>
          <p:nvPr>
            <p:ph idx="1"/>
          </p:nvPr>
        </p:nvSpPr>
        <p:spPr>
          <a:xfrm>
            <a:off x="838200" y="1786296"/>
            <a:ext cx="10515600" cy="4351338"/>
          </a:xfrm>
        </p:spPr>
        <p:txBody>
          <a:bodyPr>
            <a:normAutofit/>
          </a:bodyPr>
          <a:lstStyle/>
          <a:p>
            <a:r>
              <a:rPr lang="fr-FR" sz="2400" dirty="0" smtClean="0"/>
              <a:t>Déplacement de 5 miles fait en vélo, en VP occupée par 4 participants et en 4X4 avec 1 participant (3 options)</a:t>
            </a:r>
          </a:p>
          <a:p>
            <a:r>
              <a:rPr lang="fr-FR" sz="2400" dirty="0" smtClean="0"/>
              <a:t>Enquête : pour chaque participant une question de perception des différences entre les modes dans un contexte de gain et une autre dans un contexte de perte(i) et (iii) OU (ii) et (iv)</a:t>
            </a:r>
          </a:p>
          <a:p>
            <a:r>
              <a:rPr lang="fr-FR" sz="2400" dirty="0" smtClean="0"/>
              <a:t>Perception self reportée par le participant (X « légèrement différent », « très différent » par rapport au mode Y)</a:t>
            </a:r>
            <a:endParaRPr lang="fr-FR" sz="2400" dirty="0"/>
          </a:p>
        </p:txBody>
      </p:sp>
    </p:spTree>
    <p:extLst>
      <p:ext uri="{BB962C8B-B14F-4D97-AF65-F5344CB8AC3E}">
        <p14:creationId xmlns:p14="http://schemas.microsoft.com/office/powerpoint/2010/main" val="9520019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817806" y="143183"/>
            <a:ext cx="5287297" cy="1325563"/>
          </a:xfrm>
        </p:spPr>
        <p:txBody>
          <a:bodyPr/>
          <a:lstStyle/>
          <a:p>
            <a:r>
              <a:rPr lang="fr-FR" dirty="0" smtClean="0"/>
              <a:t>Résultats </a:t>
            </a:r>
            <a:r>
              <a:rPr lang="fr-FR" sz="2800" dirty="0" smtClean="0"/>
              <a:t>(</a:t>
            </a:r>
            <a:r>
              <a:rPr lang="fr-FR" sz="2800" dirty="0" err="1" smtClean="0"/>
              <a:t>Avineri</a:t>
            </a:r>
            <a:r>
              <a:rPr lang="fr-FR" sz="2800" dirty="0" smtClean="0"/>
              <a:t> and </a:t>
            </a:r>
            <a:r>
              <a:rPr lang="fr-FR" sz="2800" dirty="0" err="1" smtClean="0"/>
              <a:t>Waygood</a:t>
            </a:r>
            <a:r>
              <a:rPr lang="fr-FR" sz="2800" dirty="0" smtClean="0"/>
              <a:t>, 2013)</a:t>
            </a:r>
            <a:endParaRPr lang="fr-FR" sz="2800" dirty="0"/>
          </a:p>
        </p:txBody>
      </p:sp>
      <p:sp>
        <p:nvSpPr>
          <p:cNvPr id="3" name="Espace réservé du contenu 2"/>
          <p:cNvSpPr>
            <a:spLocks noGrp="1"/>
          </p:cNvSpPr>
          <p:nvPr>
            <p:ph idx="1"/>
          </p:nvPr>
        </p:nvSpPr>
        <p:spPr/>
        <p:txBody>
          <a:bodyPr/>
          <a:lstStyle/>
          <a:p>
            <a:endParaRPr lang="fr-FR" dirty="0"/>
          </a:p>
        </p:txBody>
      </p:sp>
      <p:pic>
        <p:nvPicPr>
          <p:cNvPr id="4" name="Image 3"/>
          <p:cNvPicPr>
            <a:picLocks noChangeAspect="1"/>
          </p:cNvPicPr>
          <p:nvPr/>
        </p:nvPicPr>
        <p:blipFill>
          <a:blip r:embed="rId2"/>
          <a:stretch>
            <a:fillRect/>
          </a:stretch>
        </p:blipFill>
        <p:spPr>
          <a:xfrm>
            <a:off x="4206363" y="1592366"/>
            <a:ext cx="7985637" cy="5134972"/>
          </a:xfrm>
          <a:prstGeom prst="rect">
            <a:avLst/>
          </a:prstGeom>
        </p:spPr>
      </p:pic>
      <p:pic>
        <p:nvPicPr>
          <p:cNvPr id="5" name="Image 4"/>
          <p:cNvPicPr>
            <a:picLocks noChangeAspect="1"/>
          </p:cNvPicPr>
          <p:nvPr/>
        </p:nvPicPr>
        <p:blipFill>
          <a:blip r:embed="rId3"/>
          <a:stretch>
            <a:fillRect/>
          </a:stretch>
        </p:blipFill>
        <p:spPr>
          <a:xfrm>
            <a:off x="175061" y="143183"/>
            <a:ext cx="4379810" cy="3229948"/>
          </a:xfrm>
          <a:prstGeom prst="rect">
            <a:avLst/>
          </a:prstGeom>
        </p:spPr>
      </p:pic>
    </p:spTree>
    <p:extLst>
      <p:ext uri="{BB962C8B-B14F-4D97-AF65-F5344CB8AC3E}">
        <p14:creationId xmlns:p14="http://schemas.microsoft.com/office/powerpoint/2010/main" val="10003450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00548" y="-112201"/>
            <a:ext cx="10515600" cy="1325563"/>
          </a:xfrm>
        </p:spPr>
        <p:txBody>
          <a:bodyPr/>
          <a:lstStyle/>
          <a:p>
            <a:r>
              <a:rPr lang="fr-FR" dirty="0" smtClean="0"/>
              <a:t>Le biais hypothétique</a:t>
            </a:r>
            <a:endParaRPr lang="fr-FR" dirty="0"/>
          </a:p>
        </p:txBody>
      </p:sp>
      <p:sp>
        <p:nvSpPr>
          <p:cNvPr id="3" name="Espace réservé du contenu 2"/>
          <p:cNvSpPr>
            <a:spLocks noGrp="1"/>
          </p:cNvSpPr>
          <p:nvPr>
            <p:ph idx="1"/>
          </p:nvPr>
        </p:nvSpPr>
        <p:spPr>
          <a:xfrm>
            <a:off x="503903" y="980050"/>
            <a:ext cx="10515600" cy="4351338"/>
          </a:xfrm>
        </p:spPr>
        <p:txBody>
          <a:bodyPr/>
          <a:lstStyle/>
          <a:p>
            <a:r>
              <a:rPr lang="fr-FR" sz="2400" dirty="0" smtClean="0"/>
              <a:t>Au-delà des biais cognitifs ou de rationalité, l’aspect déclaratif pose des problèmes</a:t>
            </a:r>
          </a:p>
          <a:p>
            <a:pPr lvl="1"/>
            <a:r>
              <a:rPr lang="fr-FR" sz="2000" dirty="0" smtClean="0"/>
              <a:t>Quelle est l’incitation des individus à dire la vérité ?</a:t>
            </a:r>
          </a:p>
          <a:p>
            <a:r>
              <a:rPr lang="fr-FR" sz="2400" dirty="0" err="1" smtClean="0"/>
              <a:t>Denant-Boemont</a:t>
            </a:r>
            <a:r>
              <a:rPr lang="fr-FR" sz="2400" dirty="0" smtClean="0"/>
              <a:t>, </a:t>
            </a:r>
            <a:r>
              <a:rPr lang="fr-FR" sz="2400" dirty="0" err="1" smtClean="0"/>
              <a:t>Faulin</a:t>
            </a:r>
            <a:r>
              <a:rPr lang="fr-FR" sz="2400" dirty="0" smtClean="0"/>
              <a:t>, </a:t>
            </a:r>
            <a:r>
              <a:rPr lang="fr-FR" sz="2400" dirty="0" err="1" smtClean="0"/>
              <a:t>Hammiche</a:t>
            </a:r>
            <a:r>
              <a:rPr lang="fr-FR" sz="2400" dirty="0" smtClean="0"/>
              <a:t> and Serrano (2016) : enquête/expérience U. of </a:t>
            </a:r>
            <a:r>
              <a:rPr lang="fr-FR" sz="2400" dirty="0" err="1" smtClean="0"/>
              <a:t>Navarra</a:t>
            </a:r>
            <a:r>
              <a:rPr lang="fr-FR" sz="2400" dirty="0" smtClean="0"/>
              <a:t> sur les nuisances du transport routier de marchandises:</a:t>
            </a:r>
            <a:endParaRPr lang="fr-FR" sz="2400" dirty="0"/>
          </a:p>
        </p:txBody>
      </p:sp>
      <p:pic>
        <p:nvPicPr>
          <p:cNvPr id="4" name="Imagen 5"/>
          <p:cNvPicPr/>
          <p:nvPr/>
        </p:nvPicPr>
        <p:blipFill>
          <a:blip r:embed="rId2"/>
          <a:stretch>
            <a:fillRect/>
          </a:stretch>
        </p:blipFill>
        <p:spPr>
          <a:xfrm>
            <a:off x="3259527" y="3092546"/>
            <a:ext cx="4970073" cy="3475894"/>
          </a:xfrm>
          <a:prstGeom prst="rect">
            <a:avLst/>
          </a:prstGeom>
        </p:spPr>
      </p:pic>
    </p:spTree>
    <p:extLst>
      <p:ext uri="{BB962C8B-B14F-4D97-AF65-F5344CB8AC3E}">
        <p14:creationId xmlns:p14="http://schemas.microsoft.com/office/powerpoint/2010/main" val="1724809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Evaluer la disposition à payer pour lutter contre le bruit et la pollution routière</a:t>
            </a:r>
            <a:endParaRPr lang="fr-FR" dirty="0"/>
          </a:p>
        </p:txBody>
      </p:sp>
      <p:pic>
        <p:nvPicPr>
          <p:cNvPr id="4" name="Espace réservé du contenu 3"/>
          <p:cNvPicPr>
            <a:picLocks noGrp="1"/>
          </p:cNvPicPr>
          <p:nvPr>
            <p:ph idx="1"/>
          </p:nvPr>
        </p:nvPicPr>
        <p:blipFill>
          <a:blip r:embed="rId2"/>
          <a:stretch>
            <a:fillRect/>
          </a:stretch>
        </p:blipFill>
        <p:spPr>
          <a:xfrm>
            <a:off x="838200" y="1943207"/>
            <a:ext cx="10515600" cy="4116174"/>
          </a:xfrm>
          <a:prstGeom prst="rect">
            <a:avLst/>
          </a:prstGeom>
        </p:spPr>
      </p:pic>
    </p:spTree>
    <p:extLst>
      <p:ext uri="{BB962C8B-B14F-4D97-AF65-F5344CB8AC3E}">
        <p14:creationId xmlns:p14="http://schemas.microsoft.com/office/powerpoint/2010/main" val="159557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81000" y="275598"/>
            <a:ext cx="11254740" cy="1325563"/>
          </a:xfrm>
        </p:spPr>
        <p:txBody>
          <a:bodyPr>
            <a:normAutofit fontScale="90000"/>
          </a:bodyPr>
          <a:lstStyle/>
          <a:p>
            <a:r>
              <a:rPr lang="fr-FR" dirty="0" smtClean="0"/>
              <a:t>Votre DAP pour lutter contre la pollution atmosphérique et le bruit des transports routiers (</a:t>
            </a:r>
            <a:r>
              <a:rPr lang="fr-FR" sz="3100" dirty="0" err="1" smtClean="0"/>
              <a:t>Denant-Boemont</a:t>
            </a:r>
            <a:r>
              <a:rPr lang="fr-FR" sz="3100" dirty="0" smtClean="0"/>
              <a:t>, </a:t>
            </a:r>
            <a:r>
              <a:rPr lang="fr-FR" sz="3100" dirty="0" err="1" smtClean="0"/>
              <a:t>Faulin</a:t>
            </a:r>
            <a:r>
              <a:rPr lang="fr-FR" sz="3100" dirty="0" smtClean="0"/>
              <a:t>, </a:t>
            </a:r>
            <a:r>
              <a:rPr lang="fr-FR" sz="3100" dirty="0" err="1" smtClean="0"/>
              <a:t>Hammiche</a:t>
            </a:r>
            <a:r>
              <a:rPr lang="fr-FR" sz="3100" dirty="0" smtClean="0"/>
              <a:t> and Serrano </a:t>
            </a:r>
            <a:r>
              <a:rPr lang="fr-FR" sz="3100" dirty="0" smtClean="0"/>
              <a:t>2016)</a:t>
            </a:r>
            <a:endParaRPr lang="fr-FR" sz="3100" dirty="0"/>
          </a:p>
        </p:txBody>
      </p:sp>
      <p:pic>
        <p:nvPicPr>
          <p:cNvPr id="17" name="Image 16"/>
          <p:cNvPicPr/>
          <p:nvPr/>
        </p:nvPicPr>
        <p:blipFill>
          <a:blip r:embed="rId2">
            <a:extLst>
              <a:ext uri="{28A0092B-C50C-407E-A947-70E740481C1C}">
                <a14:useLocalDpi xmlns:a14="http://schemas.microsoft.com/office/drawing/2010/main" val="0"/>
              </a:ext>
            </a:extLst>
          </a:blip>
          <a:srcRect/>
          <a:stretch>
            <a:fillRect/>
          </a:stretch>
        </p:blipFill>
        <p:spPr bwMode="auto">
          <a:xfrm>
            <a:off x="326136" y="2148141"/>
            <a:ext cx="5489448" cy="4051491"/>
          </a:xfrm>
          <a:prstGeom prst="rect">
            <a:avLst/>
          </a:prstGeom>
          <a:noFill/>
          <a:ln>
            <a:noFill/>
          </a:ln>
        </p:spPr>
      </p:pic>
      <p:pic>
        <p:nvPicPr>
          <p:cNvPr id="19" name="Image 18"/>
          <p:cNvPicPr/>
          <p:nvPr/>
        </p:nvPicPr>
        <p:blipFill>
          <a:blip r:embed="rId3">
            <a:extLst>
              <a:ext uri="{28A0092B-C50C-407E-A947-70E740481C1C}">
                <a14:useLocalDpi xmlns:a14="http://schemas.microsoft.com/office/drawing/2010/main" val="0"/>
              </a:ext>
            </a:extLst>
          </a:blip>
          <a:srcRect/>
          <a:stretch>
            <a:fillRect/>
          </a:stretch>
        </p:blipFill>
        <p:spPr bwMode="auto">
          <a:xfrm>
            <a:off x="6589839" y="2312733"/>
            <a:ext cx="5297361" cy="3886899"/>
          </a:xfrm>
          <a:prstGeom prst="rect">
            <a:avLst/>
          </a:prstGeom>
          <a:noFill/>
          <a:ln>
            <a:noFill/>
          </a:ln>
        </p:spPr>
      </p:pic>
      <p:sp>
        <p:nvSpPr>
          <p:cNvPr id="11" name="ZoneTexte 10"/>
          <p:cNvSpPr txBox="1"/>
          <p:nvPr/>
        </p:nvSpPr>
        <p:spPr>
          <a:xfrm>
            <a:off x="1828800" y="1690688"/>
            <a:ext cx="1460143" cy="400110"/>
          </a:xfrm>
          <a:prstGeom prst="rect">
            <a:avLst/>
          </a:prstGeom>
          <a:noFill/>
        </p:spPr>
        <p:txBody>
          <a:bodyPr wrap="none" rtlCol="0">
            <a:spAutoFit/>
          </a:bodyPr>
          <a:lstStyle/>
          <a:p>
            <a:r>
              <a:rPr lang="fr-FR" sz="2000" b="1" dirty="0" err="1" smtClean="0">
                <a:solidFill>
                  <a:srgbClr val="FF0000"/>
                </a:solidFill>
              </a:rPr>
              <a:t>GreenPeace</a:t>
            </a:r>
            <a:endParaRPr lang="fr-FR" sz="2000" b="1" dirty="0">
              <a:solidFill>
                <a:srgbClr val="FF0000"/>
              </a:solidFill>
            </a:endParaRPr>
          </a:p>
        </p:txBody>
      </p:sp>
      <p:sp>
        <p:nvSpPr>
          <p:cNvPr id="21" name="ZoneTexte 20"/>
          <p:cNvSpPr txBox="1"/>
          <p:nvPr/>
        </p:nvSpPr>
        <p:spPr>
          <a:xfrm>
            <a:off x="8784336" y="1733570"/>
            <a:ext cx="1174937" cy="400110"/>
          </a:xfrm>
          <a:prstGeom prst="rect">
            <a:avLst/>
          </a:prstGeom>
          <a:noFill/>
        </p:spPr>
        <p:txBody>
          <a:bodyPr wrap="none" rtlCol="0">
            <a:spAutoFit/>
          </a:bodyPr>
          <a:lstStyle/>
          <a:p>
            <a:r>
              <a:rPr lang="fr-FR" sz="2000" b="1" dirty="0" err="1" smtClean="0">
                <a:solidFill>
                  <a:srgbClr val="FF0000"/>
                </a:solidFill>
              </a:rPr>
              <a:t>Red</a:t>
            </a:r>
            <a:r>
              <a:rPr lang="fr-FR" sz="2000" b="1" dirty="0" smtClean="0">
                <a:solidFill>
                  <a:srgbClr val="FF0000"/>
                </a:solidFill>
              </a:rPr>
              <a:t> NELS</a:t>
            </a:r>
            <a:endParaRPr lang="fr-FR" sz="2000" b="1" dirty="0">
              <a:solidFill>
                <a:srgbClr val="FF0000"/>
              </a:solidFill>
            </a:endParaRPr>
          </a:p>
        </p:txBody>
      </p:sp>
    </p:spTree>
    <p:extLst>
      <p:ext uri="{BB962C8B-B14F-4D97-AF65-F5344CB8AC3E}">
        <p14:creationId xmlns:p14="http://schemas.microsoft.com/office/powerpoint/2010/main" val="1123259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Résultats ?</a:t>
            </a:r>
            <a:endParaRPr lang="fr-FR" dirty="0"/>
          </a:p>
        </p:txBody>
      </p:sp>
      <p:pic>
        <p:nvPicPr>
          <p:cNvPr id="4" name="Image 3" descr="Macintosh HD:Users:ldenant:Documents:MES DOCUMENTS:ECONOMIE EXPERIMENTALE:recherche:pampelona experiment:boxplot wtp noise.pdf"/>
          <p:cNvPicPr/>
          <p:nvPr/>
        </p:nvPicPr>
        <p:blipFill>
          <a:blip r:embed="rId2">
            <a:extLst>
              <a:ext uri="{28A0092B-C50C-407E-A947-70E740481C1C}">
                <a14:useLocalDpi xmlns:a14="http://schemas.microsoft.com/office/drawing/2010/main" val="0"/>
              </a:ext>
            </a:extLst>
          </a:blip>
          <a:srcRect/>
          <a:stretch>
            <a:fillRect/>
          </a:stretch>
        </p:blipFill>
        <p:spPr bwMode="auto">
          <a:xfrm>
            <a:off x="694944" y="1471232"/>
            <a:ext cx="5029200" cy="3657600"/>
          </a:xfrm>
          <a:prstGeom prst="rect">
            <a:avLst/>
          </a:prstGeom>
          <a:noFill/>
          <a:ln>
            <a:noFill/>
          </a:ln>
        </p:spPr>
      </p:pic>
      <p:pic>
        <p:nvPicPr>
          <p:cNvPr id="5" name="Image 4" descr="Macintosh HD:Users:ldenant:Documents:MES DOCUMENTS:ECONOMIE EXPERIMENTALE:recherche:pampelona experiment:box plot wtp pollution.pdf"/>
          <p:cNvPicPr/>
          <p:nvPr/>
        </p:nvPicPr>
        <p:blipFill>
          <a:blip r:embed="rId3">
            <a:extLst>
              <a:ext uri="{28A0092B-C50C-407E-A947-70E740481C1C}">
                <a14:useLocalDpi xmlns:a14="http://schemas.microsoft.com/office/drawing/2010/main" val="0"/>
              </a:ext>
            </a:extLst>
          </a:blip>
          <a:srcRect/>
          <a:stretch>
            <a:fillRect/>
          </a:stretch>
        </p:blipFill>
        <p:spPr bwMode="auto">
          <a:xfrm>
            <a:off x="6324600" y="1471232"/>
            <a:ext cx="5029200" cy="3657600"/>
          </a:xfrm>
          <a:prstGeom prst="rect">
            <a:avLst/>
          </a:prstGeom>
          <a:noFill/>
          <a:ln>
            <a:noFill/>
          </a:ln>
        </p:spPr>
      </p:pic>
      <p:sp>
        <p:nvSpPr>
          <p:cNvPr id="6" name="ZoneTexte 5"/>
          <p:cNvSpPr txBox="1"/>
          <p:nvPr/>
        </p:nvSpPr>
        <p:spPr>
          <a:xfrm>
            <a:off x="694944" y="5596128"/>
            <a:ext cx="10658856" cy="830997"/>
          </a:xfrm>
          <a:prstGeom prst="rect">
            <a:avLst/>
          </a:prstGeom>
          <a:noFill/>
        </p:spPr>
        <p:txBody>
          <a:bodyPr wrap="square" rtlCol="0">
            <a:spAutoFit/>
          </a:bodyPr>
          <a:lstStyle/>
          <a:p>
            <a:r>
              <a:rPr lang="fr-FR" sz="2400" dirty="0" smtClean="0"/>
              <a:t>9.5 euros dans le contexte « incitations réelles » et plus de 20 euros dans le</a:t>
            </a:r>
            <a:br>
              <a:rPr lang="fr-FR" sz="2400" dirty="0" smtClean="0"/>
            </a:br>
            <a:r>
              <a:rPr lang="fr-FR" sz="2400" dirty="0" smtClean="0"/>
              <a:t> contexte hypothétique.</a:t>
            </a:r>
            <a:endParaRPr lang="fr-FR" sz="2400" dirty="0"/>
          </a:p>
        </p:txBody>
      </p:sp>
    </p:spTree>
    <p:extLst>
      <p:ext uri="{BB962C8B-B14F-4D97-AF65-F5344CB8AC3E}">
        <p14:creationId xmlns:p14="http://schemas.microsoft.com/office/powerpoint/2010/main" val="848565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Les préférences sociales et l’interaction sociale</a:t>
            </a:r>
            <a:endParaRPr lang="fr-FR" dirty="0"/>
          </a:p>
        </p:txBody>
      </p:sp>
      <p:sp>
        <p:nvSpPr>
          <p:cNvPr id="3" name="Espace réservé du contenu 2"/>
          <p:cNvSpPr>
            <a:spLocks noGrp="1"/>
          </p:cNvSpPr>
          <p:nvPr>
            <p:ph idx="1"/>
          </p:nvPr>
        </p:nvSpPr>
        <p:spPr/>
        <p:txBody>
          <a:bodyPr>
            <a:normAutofit fontScale="92500" lnSpcReduction="10000"/>
          </a:bodyPr>
          <a:lstStyle/>
          <a:p>
            <a:r>
              <a:rPr lang="fr-FR" dirty="0" smtClean="0"/>
              <a:t>Expérimentation dans le cadre de BMA au LABEX-EM, 174 participants rémunérés en fonction des résultats de leur groupe</a:t>
            </a:r>
          </a:p>
          <a:p>
            <a:r>
              <a:rPr lang="fr-FR" dirty="0" smtClean="0"/>
              <a:t>Groupes de </a:t>
            </a:r>
            <a:r>
              <a:rPr lang="fr-FR" i="1" dirty="0" smtClean="0"/>
              <a:t>n</a:t>
            </a:r>
            <a:r>
              <a:rPr lang="fr-FR" dirty="0" smtClean="0"/>
              <a:t> participants devant décider de manière séquentielle entre véhicule électrique et véhicule thermique, ce à 10 reprises (jeu répété)</a:t>
            </a:r>
          </a:p>
          <a:p>
            <a:r>
              <a:rPr lang="fr-FR" dirty="0" smtClean="0"/>
              <a:t>Information : le participant en position </a:t>
            </a:r>
            <a:r>
              <a:rPr lang="fr-FR" i="1" dirty="0" smtClean="0"/>
              <a:t>k</a:t>
            </a:r>
            <a:r>
              <a:rPr lang="fr-FR" dirty="0" smtClean="0"/>
              <a:t> connaît les (</a:t>
            </a:r>
            <a:r>
              <a:rPr lang="fr-FR" i="1" dirty="0" smtClean="0"/>
              <a:t>k</a:t>
            </a:r>
            <a:r>
              <a:rPr lang="fr-FR" dirty="0" smtClean="0"/>
              <a:t>-1) décisions faites avant lui</a:t>
            </a:r>
          </a:p>
          <a:p>
            <a:r>
              <a:rPr lang="fr-FR" dirty="0" smtClean="0"/>
              <a:t>Traitements : communication ou pas entre les participants/ taille du groupe </a:t>
            </a:r>
            <a:r>
              <a:rPr lang="fr-FR" i="1" dirty="0" smtClean="0"/>
              <a:t>n</a:t>
            </a:r>
            <a:r>
              <a:rPr lang="fr-FR" dirty="0" smtClean="0"/>
              <a:t>=4 ou </a:t>
            </a:r>
            <a:r>
              <a:rPr lang="fr-FR" i="1" dirty="0" smtClean="0"/>
              <a:t>n</a:t>
            </a:r>
            <a:r>
              <a:rPr lang="fr-FR" dirty="0" smtClean="0"/>
              <a:t>=10</a:t>
            </a:r>
          </a:p>
          <a:p>
            <a:pPr lvl="1"/>
            <a:r>
              <a:rPr lang="fr-FR" dirty="0" smtClean="0"/>
              <a:t>Pas de communication (benchmark)</a:t>
            </a:r>
          </a:p>
          <a:p>
            <a:pPr lvl="1"/>
            <a:r>
              <a:rPr lang="fr-FR" dirty="0" smtClean="0"/>
              <a:t>Communication avant la </a:t>
            </a:r>
            <a:r>
              <a:rPr lang="fr-FR" dirty="0" smtClean="0"/>
              <a:t>décision, tout au long des décisions, ou </a:t>
            </a:r>
            <a:r>
              <a:rPr lang="fr-FR" dirty="0" smtClean="0"/>
              <a:t>3 principales raisons du choix à indiquer parmi un ensemble possible</a:t>
            </a:r>
            <a:endParaRPr lang="fr-FR" dirty="0"/>
          </a:p>
        </p:txBody>
      </p:sp>
    </p:spTree>
    <p:extLst>
      <p:ext uri="{BB962C8B-B14F-4D97-AF65-F5344CB8AC3E}">
        <p14:creationId xmlns:p14="http://schemas.microsoft.com/office/powerpoint/2010/main" val="20695044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Résultats</a:t>
            </a:r>
            <a:endParaRPr lang="fr-FR" dirty="0"/>
          </a:p>
        </p:txBody>
      </p:sp>
      <p:sp>
        <p:nvSpPr>
          <p:cNvPr id="3" name="Espace réservé du contenu 2"/>
          <p:cNvSpPr>
            <a:spLocks noGrp="1"/>
          </p:cNvSpPr>
          <p:nvPr>
            <p:ph idx="1"/>
          </p:nvPr>
        </p:nvSpPr>
        <p:spPr>
          <a:xfrm>
            <a:off x="678425" y="5366169"/>
            <a:ext cx="10183761" cy="1034631"/>
          </a:xfrm>
        </p:spPr>
        <p:txBody>
          <a:bodyPr>
            <a:normAutofit fontScale="85000" lnSpcReduction="20000"/>
          </a:bodyPr>
          <a:lstStyle/>
          <a:p>
            <a:r>
              <a:rPr lang="fr-FR" dirty="0" smtClean="0"/>
              <a:t>Par ailleurs, le participant en position 1 a plus de chances de choisir l’électrique que le thermique,</a:t>
            </a:r>
          </a:p>
          <a:p>
            <a:r>
              <a:rPr lang="fr-FR" dirty="0" smtClean="0"/>
              <a:t>Les femmes choisissent plus souvent l’électrique que le thermique</a:t>
            </a:r>
            <a:endParaRPr lang="fr-FR" dirty="0"/>
          </a:p>
        </p:txBody>
      </p:sp>
      <p:pic>
        <p:nvPicPr>
          <p:cNvPr id="5" name="Image 4"/>
          <p:cNvPicPr>
            <a:picLocks noChangeAspect="1"/>
          </p:cNvPicPr>
          <p:nvPr/>
        </p:nvPicPr>
        <p:blipFill>
          <a:blip r:embed="rId2"/>
          <a:stretch>
            <a:fillRect/>
          </a:stretch>
        </p:blipFill>
        <p:spPr>
          <a:xfrm>
            <a:off x="3587339" y="557264"/>
            <a:ext cx="7680427" cy="4616766"/>
          </a:xfrm>
          <a:prstGeom prst="rect">
            <a:avLst/>
          </a:prstGeom>
        </p:spPr>
      </p:pic>
    </p:spTree>
    <p:extLst>
      <p:ext uri="{BB962C8B-B14F-4D97-AF65-F5344CB8AC3E}">
        <p14:creationId xmlns:p14="http://schemas.microsoft.com/office/powerpoint/2010/main" val="1516127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Discussion</a:t>
            </a:r>
            <a:endParaRPr lang="fr-FR" dirty="0"/>
          </a:p>
        </p:txBody>
      </p:sp>
      <p:sp>
        <p:nvSpPr>
          <p:cNvPr id="3" name="Espace réservé du contenu 2"/>
          <p:cNvSpPr>
            <a:spLocks noGrp="1"/>
          </p:cNvSpPr>
          <p:nvPr>
            <p:ph idx="1"/>
          </p:nvPr>
        </p:nvSpPr>
        <p:spPr/>
        <p:txBody>
          <a:bodyPr/>
          <a:lstStyle/>
          <a:p>
            <a:r>
              <a:rPr lang="fr-FR" dirty="0" smtClean="0"/>
              <a:t>Le développement et le succès d’une nouvelle technologie, d’un nouveau produit ou d’un nouveau service dépend des choix individuels d’usage</a:t>
            </a:r>
          </a:p>
          <a:p>
            <a:r>
              <a:rPr lang="fr-FR" dirty="0" smtClean="0"/>
              <a:t>Ces choix sont en général supposés comme étant rationnels</a:t>
            </a:r>
          </a:p>
          <a:p>
            <a:r>
              <a:rPr lang="fr-FR" dirty="0" smtClean="0"/>
              <a:t>Or, les biais cognitifs et les préférences sociales, (en général mal connues), sont déterminants dans les choix,</a:t>
            </a:r>
          </a:p>
          <a:p>
            <a:r>
              <a:rPr lang="fr-FR" dirty="0" smtClean="0"/>
              <a:t>Le succès d’une technologie dépend donc autant (plus?) de ses qualités intrinsèques que de la manière et de la façon dont ses promoteurs communiquent et informent le public.</a:t>
            </a:r>
            <a:endParaRPr lang="fr-FR" dirty="0"/>
          </a:p>
        </p:txBody>
      </p:sp>
    </p:spTree>
    <p:extLst>
      <p:ext uri="{BB962C8B-B14F-4D97-AF65-F5344CB8AC3E}">
        <p14:creationId xmlns:p14="http://schemas.microsoft.com/office/powerpoint/2010/main" val="1181148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95300" y="-184038"/>
            <a:ext cx="10515600" cy="1325563"/>
          </a:xfrm>
        </p:spPr>
        <p:txBody>
          <a:bodyPr/>
          <a:lstStyle/>
          <a:p>
            <a:r>
              <a:rPr lang="fr-FR" dirty="0" smtClean="0"/>
              <a:t>Les enjeux d’une mobilité durable</a:t>
            </a:r>
            <a:endParaRPr lang="fr-FR" dirty="0"/>
          </a:p>
        </p:txBody>
      </p:sp>
      <p:sp>
        <p:nvSpPr>
          <p:cNvPr id="3" name="Espace réservé du contenu 2"/>
          <p:cNvSpPr>
            <a:spLocks noGrp="1"/>
          </p:cNvSpPr>
          <p:nvPr>
            <p:ph idx="1"/>
          </p:nvPr>
        </p:nvSpPr>
        <p:spPr>
          <a:xfrm>
            <a:off x="495300" y="920545"/>
            <a:ext cx="10515600" cy="4761118"/>
          </a:xfrm>
        </p:spPr>
        <p:txBody>
          <a:bodyPr>
            <a:normAutofit/>
          </a:bodyPr>
          <a:lstStyle/>
          <a:p>
            <a:r>
              <a:rPr lang="fr-FR" dirty="0" smtClean="0"/>
              <a:t>L’activité des transports est actuellement celle qui contribue le plus au changement climatique (28% des GES, +10% en 10 ans) et le 2d secteur le plus consommateur d’énergie (32</a:t>
            </a:r>
            <a:r>
              <a:rPr lang="fr-FR" dirty="0" smtClean="0"/>
              <a:t>%)</a:t>
            </a:r>
            <a:endParaRPr lang="fr-FR" dirty="0" smtClean="0"/>
          </a:p>
        </p:txBody>
      </p:sp>
      <p:pic>
        <p:nvPicPr>
          <p:cNvPr id="4" name="Image 3"/>
          <p:cNvPicPr>
            <a:picLocks noChangeAspect="1"/>
          </p:cNvPicPr>
          <p:nvPr/>
        </p:nvPicPr>
        <p:blipFill>
          <a:blip r:embed="rId2"/>
          <a:stretch>
            <a:fillRect/>
          </a:stretch>
        </p:blipFill>
        <p:spPr>
          <a:xfrm>
            <a:off x="939074" y="2335122"/>
            <a:ext cx="10313852" cy="4522878"/>
          </a:xfrm>
          <a:prstGeom prst="rect">
            <a:avLst/>
          </a:prstGeom>
        </p:spPr>
      </p:pic>
    </p:spTree>
    <p:extLst>
      <p:ext uri="{BB962C8B-B14F-4D97-AF65-F5344CB8AC3E}">
        <p14:creationId xmlns:p14="http://schemas.microsoft.com/office/powerpoint/2010/main" val="8573956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88433"/>
            <a:ext cx="10515600" cy="1325563"/>
          </a:xfrm>
        </p:spPr>
        <p:txBody>
          <a:bodyPr/>
          <a:lstStyle/>
          <a:p>
            <a:r>
              <a:rPr lang="fr-FR" dirty="0" smtClean="0"/>
              <a:t>Tiré de </a:t>
            </a:r>
            <a:r>
              <a:rPr lang="fr-FR" smtClean="0"/>
              <a:t>Crozet 2009 </a:t>
            </a:r>
            <a:r>
              <a:rPr lang="fr-FR" dirty="0" smtClean="0"/>
              <a:t>OECD</a:t>
            </a:r>
            <a:endParaRPr lang="fr-FR" dirty="0"/>
          </a:p>
        </p:txBody>
      </p:sp>
      <p:sp>
        <p:nvSpPr>
          <p:cNvPr id="3" name="Espace réservé du contenu 2"/>
          <p:cNvSpPr>
            <a:spLocks noGrp="1"/>
          </p:cNvSpPr>
          <p:nvPr>
            <p:ph idx="1"/>
          </p:nvPr>
        </p:nvSpPr>
        <p:spPr>
          <a:xfrm>
            <a:off x="838200" y="1264024"/>
            <a:ext cx="10515600" cy="4912939"/>
          </a:xfrm>
        </p:spPr>
        <p:txBody>
          <a:bodyPr/>
          <a:lstStyle/>
          <a:p>
            <a:r>
              <a:rPr lang="fr-FR" dirty="0" smtClean="0"/>
              <a:t>Distance </a:t>
            </a:r>
            <a:r>
              <a:rPr lang="fr-FR" dirty="0" err="1" smtClean="0"/>
              <a:t>travelled</a:t>
            </a:r>
            <a:r>
              <a:rPr lang="fr-FR" dirty="0"/>
              <a:t> </a:t>
            </a:r>
            <a:r>
              <a:rPr lang="fr-FR" dirty="0" smtClean="0"/>
              <a:t>per </a:t>
            </a:r>
            <a:r>
              <a:rPr lang="fr-FR" dirty="0" err="1" smtClean="0"/>
              <a:t>person</a:t>
            </a:r>
            <a:r>
              <a:rPr lang="fr-FR" dirty="0" smtClean="0"/>
              <a:t> per </a:t>
            </a:r>
            <a:r>
              <a:rPr lang="fr-FR" dirty="0" err="1" smtClean="0"/>
              <a:t>day</a:t>
            </a:r>
            <a:r>
              <a:rPr lang="fr-FR" dirty="0" smtClean="0"/>
              <a:t> </a:t>
            </a:r>
            <a:r>
              <a:rPr lang="fr-FR" dirty="0" err="1" smtClean="0"/>
              <a:t>since</a:t>
            </a:r>
            <a:r>
              <a:rPr lang="fr-FR" dirty="0" smtClean="0"/>
              <a:t> 1800 for USA</a:t>
            </a:r>
            <a:endParaRPr lang="fr-FR" dirty="0"/>
          </a:p>
        </p:txBody>
      </p:sp>
      <p:pic>
        <p:nvPicPr>
          <p:cNvPr id="4" name="Image 3"/>
          <p:cNvPicPr>
            <a:picLocks noChangeAspect="1"/>
          </p:cNvPicPr>
          <p:nvPr/>
        </p:nvPicPr>
        <p:blipFill>
          <a:blip r:embed="rId2"/>
          <a:stretch>
            <a:fillRect/>
          </a:stretch>
        </p:blipFill>
        <p:spPr>
          <a:xfrm>
            <a:off x="2398430" y="1748118"/>
            <a:ext cx="6691782" cy="4973843"/>
          </a:xfrm>
          <a:prstGeom prst="rect">
            <a:avLst/>
          </a:prstGeom>
        </p:spPr>
      </p:pic>
    </p:spTree>
    <p:extLst>
      <p:ext uri="{BB962C8B-B14F-4D97-AF65-F5344CB8AC3E}">
        <p14:creationId xmlns:p14="http://schemas.microsoft.com/office/powerpoint/2010/main" val="18230125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200" y="90282"/>
            <a:ext cx="10515600" cy="1325563"/>
          </a:xfrm>
        </p:spPr>
        <p:txBody>
          <a:bodyPr/>
          <a:lstStyle/>
          <a:p>
            <a:r>
              <a:rPr lang="fr-FR" dirty="0" smtClean="0"/>
              <a:t>Les enjeux d’une mobilité durable</a:t>
            </a:r>
            <a:endParaRPr lang="fr-FR" dirty="0"/>
          </a:p>
        </p:txBody>
      </p:sp>
      <p:sp>
        <p:nvSpPr>
          <p:cNvPr id="3" name="Espace réservé du contenu 2"/>
          <p:cNvSpPr>
            <a:spLocks noGrp="1"/>
          </p:cNvSpPr>
          <p:nvPr>
            <p:ph idx="1"/>
          </p:nvPr>
        </p:nvSpPr>
        <p:spPr>
          <a:xfrm>
            <a:off x="838200" y="1415845"/>
            <a:ext cx="10515600" cy="4761118"/>
          </a:xfrm>
        </p:spPr>
        <p:txBody>
          <a:bodyPr>
            <a:normAutofit/>
          </a:bodyPr>
          <a:lstStyle/>
          <a:p>
            <a:r>
              <a:rPr lang="fr-FR" dirty="0" smtClean="0"/>
              <a:t>Les </a:t>
            </a:r>
            <a:r>
              <a:rPr lang="fr-FR" dirty="0" smtClean="0"/>
              <a:t>instruments de politiques publiques ou le développement de nouvelles technologies se fondent le plus souvent sur l’hypothèse d’une capacité des individus à avoir une attitude « </a:t>
            </a:r>
            <a:r>
              <a:rPr lang="fr-FR" i="1" dirty="0" err="1" smtClean="0"/>
              <a:t>environmentally-friendly</a:t>
            </a:r>
            <a:r>
              <a:rPr lang="fr-FR" dirty="0" smtClean="0"/>
              <a:t> » et à décider en prenant correctement en compte les coûts et les avantages de ses décisions pour lui, et pour la société</a:t>
            </a:r>
          </a:p>
          <a:p>
            <a:pPr lvl="1"/>
            <a:r>
              <a:rPr lang="fr-FR" dirty="0" smtClean="0"/>
              <a:t>Le modèle sous-jacent est celui de l’analyse économique traditionnelle (</a:t>
            </a:r>
            <a:r>
              <a:rPr lang="fr-FR" dirty="0" smtClean="0">
                <a:hlinkClick r:id="" action="ppaction://hlinkshowjump?jump=nextslide"/>
              </a:rPr>
              <a:t>voir </a:t>
            </a:r>
            <a:r>
              <a:rPr lang="fr-FR" dirty="0" smtClean="0">
                <a:hlinkClick r:id="" action="ppaction://hlinkshowjump?jump=nextslide"/>
              </a:rPr>
              <a:t>slide</a:t>
            </a:r>
            <a:r>
              <a:rPr lang="fr-FR" dirty="0" smtClean="0"/>
              <a:t>)</a:t>
            </a:r>
            <a:endParaRPr lang="fr-FR" dirty="0" smtClean="0"/>
          </a:p>
          <a:p>
            <a:r>
              <a:rPr lang="fr-FR" dirty="0" smtClean="0"/>
              <a:t>Quid s’il s’avérait erroné ?</a:t>
            </a:r>
          </a:p>
        </p:txBody>
      </p:sp>
    </p:spTree>
    <p:extLst>
      <p:ext uri="{BB962C8B-B14F-4D97-AF65-F5344CB8AC3E}">
        <p14:creationId xmlns:p14="http://schemas.microsoft.com/office/powerpoint/2010/main" val="18321361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riangle 41"/>
          <p:cNvSpPr/>
          <p:nvPr/>
        </p:nvSpPr>
        <p:spPr>
          <a:xfrm rot="14571783">
            <a:off x="4101618" y="-533733"/>
            <a:ext cx="2570489" cy="8380638"/>
          </a:xfrm>
          <a:prstGeom prst="triangle">
            <a:avLst>
              <a:gd name="adj" fmla="val 35996"/>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8" name="Connecteur droit 37"/>
          <p:cNvCxnSpPr/>
          <p:nvPr/>
        </p:nvCxnSpPr>
        <p:spPr>
          <a:xfrm flipV="1">
            <a:off x="1833717" y="2679783"/>
            <a:ext cx="8250809" cy="3238490"/>
          </a:xfrm>
          <a:prstGeom prst="line">
            <a:avLst/>
          </a:prstGeom>
          <a:ln w="476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Connecteur droit 35"/>
          <p:cNvCxnSpPr/>
          <p:nvPr/>
        </p:nvCxnSpPr>
        <p:spPr>
          <a:xfrm flipV="1">
            <a:off x="1807732" y="1698172"/>
            <a:ext cx="7284017" cy="4220100"/>
          </a:xfrm>
          <a:prstGeom prst="line">
            <a:avLst/>
          </a:prstGeom>
          <a:ln w="476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Connecteur droit 31"/>
          <p:cNvCxnSpPr/>
          <p:nvPr/>
        </p:nvCxnSpPr>
        <p:spPr>
          <a:xfrm>
            <a:off x="1807732" y="2679783"/>
            <a:ext cx="7171508" cy="3180585"/>
          </a:xfrm>
          <a:prstGeom prst="line">
            <a:avLst/>
          </a:prstGeom>
          <a:ln w="41275">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re 1"/>
          <p:cNvSpPr>
            <a:spLocks noGrp="1"/>
          </p:cNvSpPr>
          <p:nvPr>
            <p:ph type="title"/>
          </p:nvPr>
        </p:nvSpPr>
        <p:spPr>
          <a:xfrm>
            <a:off x="640874" y="-46610"/>
            <a:ext cx="10750732" cy="1325563"/>
          </a:xfrm>
        </p:spPr>
        <p:txBody>
          <a:bodyPr>
            <a:normAutofit/>
          </a:bodyPr>
          <a:lstStyle/>
          <a:p>
            <a:r>
              <a:rPr lang="fr-FR" sz="3600" dirty="0" smtClean="0">
                <a:hlinkClick r:id="rId2" action="ppaction://hlinksldjump"/>
              </a:rPr>
              <a:t>Le niveau de mobilité durable optimal d’un individu</a:t>
            </a:r>
            <a:endParaRPr lang="fr-FR" sz="3600" dirty="0"/>
          </a:p>
        </p:txBody>
      </p:sp>
      <p:cxnSp>
        <p:nvCxnSpPr>
          <p:cNvPr id="5" name="Connecteur droit avec flèche 4"/>
          <p:cNvCxnSpPr/>
          <p:nvPr/>
        </p:nvCxnSpPr>
        <p:spPr>
          <a:xfrm flipV="1">
            <a:off x="1681317" y="5860368"/>
            <a:ext cx="8865466" cy="5899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6" name="Connecteur droit avec flèche 5"/>
          <p:cNvCxnSpPr/>
          <p:nvPr/>
        </p:nvCxnSpPr>
        <p:spPr>
          <a:xfrm flipH="1" flipV="1">
            <a:off x="1807732" y="1588111"/>
            <a:ext cx="25985" cy="448365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 name="ZoneTexte 13"/>
          <p:cNvSpPr txBox="1"/>
          <p:nvPr/>
        </p:nvSpPr>
        <p:spPr>
          <a:xfrm>
            <a:off x="8487499" y="2310451"/>
            <a:ext cx="2026260" cy="369332"/>
          </a:xfrm>
          <a:prstGeom prst="rect">
            <a:avLst/>
          </a:prstGeom>
          <a:noFill/>
        </p:spPr>
        <p:txBody>
          <a:bodyPr wrap="none" rtlCol="0">
            <a:spAutoFit/>
          </a:bodyPr>
          <a:lstStyle/>
          <a:p>
            <a:r>
              <a:rPr lang="fr-FR" dirty="0" smtClean="0"/>
              <a:t>Coût marginal privé</a:t>
            </a:r>
            <a:endParaRPr lang="fr-FR" dirty="0"/>
          </a:p>
        </p:txBody>
      </p:sp>
      <p:sp>
        <p:nvSpPr>
          <p:cNvPr id="15" name="ZoneTexte 14"/>
          <p:cNvSpPr txBox="1"/>
          <p:nvPr/>
        </p:nvSpPr>
        <p:spPr>
          <a:xfrm>
            <a:off x="8979240" y="6061789"/>
            <a:ext cx="1956433" cy="369332"/>
          </a:xfrm>
          <a:prstGeom prst="rect">
            <a:avLst/>
          </a:prstGeom>
          <a:noFill/>
        </p:spPr>
        <p:txBody>
          <a:bodyPr wrap="none" rtlCol="0">
            <a:spAutoFit/>
          </a:bodyPr>
          <a:lstStyle/>
          <a:p>
            <a:r>
              <a:rPr lang="fr-FR" smtClean="0"/>
              <a:t>Niveau de mobilité</a:t>
            </a:r>
            <a:endParaRPr lang="fr-FR"/>
          </a:p>
        </p:txBody>
      </p:sp>
      <p:sp>
        <p:nvSpPr>
          <p:cNvPr id="18" name="ZoneTexte 17"/>
          <p:cNvSpPr txBox="1"/>
          <p:nvPr/>
        </p:nvSpPr>
        <p:spPr>
          <a:xfrm>
            <a:off x="684326" y="1183162"/>
            <a:ext cx="4781694" cy="369332"/>
          </a:xfrm>
          <a:prstGeom prst="rect">
            <a:avLst/>
          </a:prstGeom>
          <a:noFill/>
        </p:spPr>
        <p:txBody>
          <a:bodyPr wrap="none" rtlCol="0">
            <a:spAutoFit/>
          </a:bodyPr>
          <a:lstStyle/>
          <a:p>
            <a:r>
              <a:rPr lang="fr-FR" dirty="0" smtClean="0"/>
              <a:t>Coût et avantages individuels et sociaux en euros</a:t>
            </a:r>
            <a:endParaRPr lang="fr-FR" dirty="0"/>
          </a:p>
        </p:txBody>
      </p:sp>
      <p:sp>
        <p:nvSpPr>
          <p:cNvPr id="19" name="ZoneTexte 18"/>
          <p:cNvSpPr txBox="1"/>
          <p:nvPr/>
        </p:nvSpPr>
        <p:spPr>
          <a:xfrm>
            <a:off x="7723146" y="1367828"/>
            <a:ext cx="2079608" cy="369332"/>
          </a:xfrm>
          <a:prstGeom prst="rect">
            <a:avLst/>
          </a:prstGeom>
          <a:noFill/>
        </p:spPr>
        <p:txBody>
          <a:bodyPr wrap="none" rtlCol="0">
            <a:spAutoFit/>
          </a:bodyPr>
          <a:lstStyle/>
          <a:p>
            <a:r>
              <a:rPr lang="fr-FR" smtClean="0"/>
              <a:t>Coût marginal social</a:t>
            </a:r>
            <a:endParaRPr lang="fr-FR"/>
          </a:p>
        </p:txBody>
      </p:sp>
      <p:sp>
        <p:nvSpPr>
          <p:cNvPr id="20" name="ZoneTexte 19"/>
          <p:cNvSpPr txBox="1"/>
          <p:nvPr/>
        </p:nvSpPr>
        <p:spPr>
          <a:xfrm>
            <a:off x="8641545" y="4639737"/>
            <a:ext cx="2449838" cy="369332"/>
          </a:xfrm>
          <a:prstGeom prst="rect">
            <a:avLst/>
          </a:prstGeom>
          <a:noFill/>
        </p:spPr>
        <p:txBody>
          <a:bodyPr wrap="none" rtlCol="0">
            <a:spAutoFit/>
          </a:bodyPr>
          <a:lstStyle/>
          <a:p>
            <a:r>
              <a:rPr lang="fr-FR" dirty="0" smtClean="0"/>
              <a:t>Avantage marginal privé</a:t>
            </a:r>
            <a:endParaRPr lang="fr-FR" dirty="0"/>
          </a:p>
        </p:txBody>
      </p:sp>
      <p:cxnSp>
        <p:nvCxnSpPr>
          <p:cNvPr id="22" name="Connecteur droit avec flèche 21"/>
          <p:cNvCxnSpPr/>
          <p:nvPr/>
        </p:nvCxnSpPr>
        <p:spPr>
          <a:xfrm flipH="1">
            <a:off x="5706482" y="4462642"/>
            <a:ext cx="13063" cy="1385366"/>
          </a:xfrm>
          <a:prstGeom prst="straightConnector1">
            <a:avLst/>
          </a:prstGeom>
          <a:ln w="47625">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p:cNvCxnSpPr/>
          <p:nvPr/>
        </p:nvCxnSpPr>
        <p:spPr>
          <a:xfrm>
            <a:off x="4950955" y="4210930"/>
            <a:ext cx="17416" cy="1707342"/>
          </a:xfrm>
          <a:prstGeom prst="straightConnector1">
            <a:avLst/>
          </a:prstGeom>
          <a:ln w="47625">
            <a:prstDash val="dash"/>
            <a:tailEnd type="triangle"/>
          </a:ln>
        </p:spPr>
        <p:style>
          <a:lnRef idx="1">
            <a:schemeClr val="accent1"/>
          </a:lnRef>
          <a:fillRef idx="0">
            <a:schemeClr val="accent1"/>
          </a:fillRef>
          <a:effectRef idx="0">
            <a:schemeClr val="accent1"/>
          </a:effectRef>
          <a:fontRef idx="minor">
            <a:schemeClr val="tx1"/>
          </a:fontRef>
        </p:style>
      </p:cxnSp>
      <p:sp>
        <p:nvSpPr>
          <p:cNvPr id="25" name="ZoneTexte 24"/>
          <p:cNvSpPr txBox="1"/>
          <p:nvPr/>
        </p:nvSpPr>
        <p:spPr>
          <a:xfrm>
            <a:off x="5426143" y="6071761"/>
            <a:ext cx="1180195" cy="646331"/>
          </a:xfrm>
          <a:prstGeom prst="rect">
            <a:avLst/>
          </a:prstGeom>
          <a:noFill/>
        </p:spPr>
        <p:txBody>
          <a:bodyPr wrap="none" rtlCol="0">
            <a:spAutoFit/>
          </a:bodyPr>
          <a:lstStyle/>
          <a:p>
            <a:pPr algn="ctr"/>
            <a:r>
              <a:rPr lang="fr-FR" smtClean="0"/>
              <a:t>Niveau</a:t>
            </a:r>
            <a:br>
              <a:rPr lang="fr-FR" smtClean="0"/>
            </a:br>
            <a:r>
              <a:rPr lang="fr-FR" smtClean="0"/>
              <a:t>d’équilibre</a:t>
            </a:r>
            <a:endParaRPr lang="fr-FR" dirty="0"/>
          </a:p>
        </p:txBody>
      </p:sp>
      <p:sp>
        <p:nvSpPr>
          <p:cNvPr id="26" name="ZoneTexte 25"/>
          <p:cNvSpPr txBox="1"/>
          <p:nvPr/>
        </p:nvSpPr>
        <p:spPr>
          <a:xfrm>
            <a:off x="4429205" y="6050231"/>
            <a:ext cx="905121" cy="646331"/>
          </a:xfrm>
          <a:prstGeom prst="rect">
            <a:avLst/>
          </a:prstGeom>
          <a:noFill/>
        </p:spPr>
        <p:txBody>
          <a:bodyPr wrap="none" rtlCol="0">
            <a:spAutoFit/>
          </a:bodyPr>
          <a:lstStyle/>
          <a:p>
            <a:pPr algn="ctr"/>
            <a:r>
              <a:rPr lang="fr-FR" dirty="0" smtClean="0"/>
              <a:t>Niveau</a:t>
            </a:r>
            <a:br>
              <a:rPr lang="fr-FR" dirty="0" smtClean="0"/>
            </a:br>
            <a:r>
              <a:rPr lang="fr-FR" dirty="0" smtClean="0"/>
              <a:t>optimal</a:t>
            </a:r>
            <a:endParaRPr lang="fr-FR" dirty="0"/>
          </a:p>
        </p:txBody>
      </p:sp>
      <p:sp>
        <p:nvSpPr>
          <p:cNvPr id="28" name="Ellipse 27"/>
          <p:cNvSpPr/>
          <p:nvPr/>
        </p:nvSpPr>
        <p:spPr>
          <a:xfrm>
            <a:off x="5592562" y="4271584"/>
            <a:ext cx="253967" cy="274320"/>
          </a:xfrm>
          <a:prstGeom prst="ellipse">
            <a:avLst/>
          </a:prstGeom>
          <a:solidFill>
            <a:srgbClr val="FFC000"/>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Rectangle 28"/>
          <p:cNvSpPr/>
          <p:nvPr/>
        </p:nvSpPr>
        <p:spPr>
          <a:xfrm>
            <a:off x="4809919" y="3966864"/>
            <a:ext cx="254676" cy="300446"/>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Légende encadrée 1 43"/>
          <p:cNvSpPr/>
          <p:nvPr/>
        </p:nvSpPr>
        <p:spPr>
          <a:xfrm>
            <a:off x="10218274" y="648766"/>
            <a:ext cx="1668327" cy="1412775"/>
          </a:xfrm>
          <a:prstGeom prst="borderCallout1">
            <a:avLst>
              <a:gd name="adj1" fmla="val 18750"/>
              <a:gd name="adj2" fmla="val -8333"/>
              <a:gd name="adj3" fmla="val 36372"/>
              <a:gd name="adj4" fmla="val -84660"/>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Incertitude sur l’évaluation des </a:t>
            </a:r>
            <a:r>
              <a:rPr lang="fr-FR" smtClean="0"/>
              <a:t>coût externes</a:t>
            </a:r>
            <a:endParaRPr lang="fr-FR"/>
          </a:p>
        </p:txBody>
      </p:sp>
    </p:spTree>
    <p:extLst>
      <p:ext uri="{BB962C8B-B14F-4D97-AF65-F5344CB8AC3E}">
        <p14:creationId xmlns:p14="http://schemas.microsoft.com/office/powerpoint/2010/main" val="1047743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circle(in)">
                                      <p:cBhvr>
                                        <p:cTn id="7" dur="20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4"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L’analyse économique de la mobilité durable</a:t>
            </a:r>
            <a:endParaRPr lang="fr-FR" dirty="0"/>
          </a:p>
        </p:txBody>
      </p:sp>
      <p:sp>
        <p:nvSpPr>
          <p:cNvPr id="3" name="Espace réservé du contenu 2"/>
          <p:cNvSpPr>
            <a:spLocks noGrp="1"/>
          </p:cNvSpPr>
          <p:nvPr>
            <p:ph idx="1"/>
          </p:nvPr>
        </p:nvSpPr>
        <p:spPr/>
        <p:txBody>
          <a:bodyPr/>
          <a:lstStyle/>
          <a:p>
            <a:r>
              <a:rPr lang="fr-FR" dirty="0" smtClean="0"/>
              <a:t>On peut distinguer deux types de coûts de la mobilité pour une nuisance donnée :</a:t>
            </a:r>
          </a:p>
          <a:p>
            <a:r>
              <a:rPr lang="fr-FR" dirty="0" smtClean="0"/>
              <a:t>Le coût des dommages</a:t>
            </a:r>
          </a:p>
          <a:p>
            <a:r>
              <a:rPr lang="fr-FR" dirty="0" smtClean="0"/>
              <a:t>Le coût d’évitement</a:t>
            </a:r>
          </a:p>
          <a:p>
            <a:r>
              <a:rPr lang="fr-FR" dirty="0" smtClean="0"/>
              <a:t>La définition d’un niveau souhaitable de mobilité correspond à la minimisation du coût total de la nuisance produite par cette mobilité</a:t>
            </a:r>
            <a:endParaRPr lang="fr-FR" dirty="0"/>
          </a:p>
        </p:txBody>
      </p:sp>
    </p:spTree>
    <p:extLst>
      <p:ext uri="{BB962C8B-B14F-4D97-AF65-F5344CB8AC3E}">
        <p14:creationId xmlns:p14="http://schemas.microsoft.com/office/powerpoint/2010/main" val="18895284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La mesure empirique des coûts de la mobilité</a:t>
            </a:r>
            <a:endParaRPr lang="fr-FR" dirty="0"/>
          </a:p>
        </p:txBody>
      </p:sp>
      <p:sp>
        <p:nvSpPr>
          <p:cNvPr id="3" name="Espace réservé du contenu 2"/>
          <p:cNvSpPr>
            <a:spLocks noGrp="1"/>
          </p:cNvSpPr>
          <p:nvPr>
            <p:ph idx="1"/>
          </p:nvPr>
        </p:nvSpPr>
        <p:spPr/>
        <p:txBody>
          <a:bodyPr/>
          <a:lstStyle/>
          <a:p>
            <a:r>
              <a:rPr lang="fr-FR" dirty="0" smtClean="0"/>
              <a:t>Panel d’outils des préférences déclarées aux préférences révélées</a:t>
            </a:r>
          </a:p>
          <a:p>
            <a:r>
              <a:rPr lang="fr-FR" dirty="0" smtClean="0"/>
              <a:t>En général, les premières donnent des montants plus élevés que les secondes (DAP pour éviter une nuisance sonore vs dépenses observées pour se protéger contre la dite nuisance) </a:t>
            </a:r>
            <a:endParaRPr lang="fr-FR" dirty="0"/>
          </a:p>
        </p:txBody>
      </p:sp>
    </p:spTree>
    <p:extLst>
      <p:ext uri="{BB962C8B-B14F-4D97-AF65-F5344CB8AC3E}">
        <p14:creationId xmlns:p14="http://schemas.microsoft.com/office/powerpoint/2010/main" val="19862314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La question des choix face à une technologie/mode « propre »</a:t>
            </a:r>
            <a:endParaRPr lang="fr-FR" dirty="0"/>
          </a:p>
        </p:txBody>
      </p:sp>
      <p:sp>
        <p:nvSpPr>
          <p:cNvPr id="3" name="Espace réservé du contenu 2"/>
          <p:cNvSpPr>
            <a:spLocks noGrp="1"/>
          </p:cNvSpPr>
          <p:nvPr>
            <p:ph idx="1"/>
          </p:nvPr>
        </p:nvSpPr>
        <p:spPr>
          <a:xfrm>
            <a:off x="838200" y="2100928"/>
            <a:ext cx="10515600" cy="4351338"/>
          </a:xfrm>
        </p:spPr>
        <p:txBody>
          <a:bodyPr/>
          <a:lstStyle/>
          <a:p>
            <a:r>
              <a:rPr lang="fr-FR" dirty="0" smtClean="0"/>
              <a:t>Objectif du projet OSV: « </a:t>
            </a:r>
            <a:r>
              <a:rPr lang="fr-FR" i="1" dirty="0" smtClean="0"/>
              <a:t>s’appuyer sur les experts en mobilité du territoire afin que les prototypes open source conçus s’intègrent à l’usage territorial à moyen terme »</a:t>
            </a:r>
            <a:endParaRPr lang="fr-FR" dirty="0" smtClean="0"/>
          </a:p>
          <a:p>
            <a:pPr lvl="1"/>
            <a:r>
              <a:rPr lang="fr-FR" dirty="0" smtClean="0"/>
              <a:t>Usages ? Usagers ?</a:t>
            </a:r>
            <a:endParaRPr lang="fr-FR" dirty="0"/>
          </a:p>
        </p:txBody>
      </p:sp>
    </p:spTree>
    <p:extLst>
      <p:ext uri="{BB962C8B-B14F-4D97-AF65-F5344CB8AC3E}">
        <p14:creationId xmlns:p14="http://schemas.microsoft.com/office/powerpoint/2010/main" val="14167122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Economie comportementale vs économie traditionnelle</a:t>
            </a:r>
            <a:endParaRPr lang="fr-FR" dirty="0"/>
          </a:p>
        </p:txBody>
      </p:sp>
      <p:pic>
        <p:nvPicPr>
          <p:cNvPr id="4" name="Image 3"/>
          <p:cNvPicPr>
            <a:picLocks noChangeAspect="1"/>
          </p:cNvPicPr>
          <p:nvPr/>
        </p:nvPicPr>
        <p:blipFill>
          <a:blip r:embed="rId2"/>
          <a:stretch>
            <a:fillRect/>
          </a:stretch>
        </p:blipFill>
        <p:spPr>
          <a:xfrm>
            <a:off x="4006850" y="1690688"/>
            <a:ext cx="4588510" cy="4992968"/>
          </a:xfrm>
          <a:prstGeom prst="rect">
            <a:avLst/>
          </a:prstGeom>
        </p:spPr>
      </p:pic>
      <p:sp>
        <p:nvSpPr>
          <p:cNvPr id="5" name="ZoneTexte 4"/>
          <p:cNvSpPr txBox="1"/>
          <p:nvPr/>
        </p:nvSpPr>
        <p:spPr>
          <a:xfrm>
            <a:off x="9013371" y="6087291"/>
            <a:ext cx="3078535" cy="369332"/>
          </a:xfrm>
          <a:prstGeom prst="rect">
            <a:avLst/>
          </a:prstGeom>
          <a:noFill/>
        </p:spPr>
        <p:txBody>
          <a:bodyPr wrap="none" rtlCol="0">
            <a:spAutoFit/>
          </a:bodyPr>
          <a:lstStyle/>
          <a:p>
            <a:r>
              <a:rPr lang="fr-FR" dirty="0" smtClean="0"/>
              <a:t>Source : </a:t>
            </a:r>
            <a:r>
              <a:rPr lang="fr-FR" dirty="0" err="1" smtClean="0"/>
              <a:t>Mattauch</a:t>
            </a:r>
            <a:r>
              <a:rPr lang="fr-FR" dirty="0" smtClean="0"/>
              <a:t> et al. </a:t>
            </a:r>
            <a:r>
              <a:rPr lang="fr-FR" smtClean="0"/>
              <a:t>(2015)</a:t>
            </a:r>
            <a:endParaRPr lang="fr-FR"/>
          </a:p>
        </p:txBody>
      </p:sp>
    </p:spTree>
    <p:extLst>
      <p:ext uri="{BB962C8B-B14F-4D97-AF65-F5344CB8AC3E}">
        <p14:creationId xmlns:p14="http://schemas.microsoft.com/office/powerpoint/2010/main" val="4809596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Les biais cognitifs et les préférences sociales dans les choix de </a:t>
            </a:r>
            <a:r>
              <a:rPr lang="fr-FR" dirty="0" smtClean="0"/>
              <a:t>mobilité</a:t>
            </a:r>
            <a:endParaRPr lang="fr-FR" dirty="0"/>
          </a:p>
        </p:txBody>
      </p:sp>
      <p:sp>
        <p:nvSpPr>
          <p:cNvPr id="3" name="Espace réservé du contenu 2"/>
          <p:cNvSpPr>
            <a:spLocks noGrp="1"/>
          </p:cNvSpPr>
          <p:nvPr>
            <p:ph idx="1"/>
          </p:nvPr>
        </p:nvSpPr>
        <p:spPr/>
        <p:txBody>
          <a:bodyPr>
            <a:normAutofit fontScale="92500" lnSpcReduction="20000"/>
          </a:bodyPr>
          <a:lstStyle/>
          <a:p>
            <a:r>
              <a:rPr lang="fr-FR" dirty="0" smtClean="0"/>
              <a:t>Biais cognitifs :</a:t>
            </a:r>
          </a:p>
          <a:p>
            <a:pPr lvl="1"/>
            <a:r>
              <a:rPr lang="fr-FR" dirty="0" smtClean="0"/>
              <a:t>Ancrage</a:t>
            </a:r>
          </a:p>
          <a:p>
            <a:pPr lvl="1"/>
            <a:r>
              <a:rPr lang="fr-FR" dirty="0" err="1" smtClean="0"/>
              <a:t>Surconfiance</a:t>
            </a:r>
            <a:r>
              <a:rPr lang="fr-FR" dirty="0" smtClean="0"/>
              <a:t>, incapacité à manipuler correctement les probabilités</a:t>
            </a:r>
          </a:p>
          <a:p>
            <a:pPr lvl="1"/>
            <a:r>
              <a:rPr lang="fr-FR" dirty="0" smtClean="0"/>
              <a:t>Comportements grégaires</a:t>
            </a:r>
          </a:p>
          <a:p>
            <a:pPr lvl="1"/>
            <a:r>
              <a:rPr lang="fr-FR" b="1" i="1" dirty="0" smtClean="0"/>
              <a:t>Statu quo et point de référence</a:t>
            </a:r>
          </a:p>
          <a:p>
            <a:pPr lvl="1"/>
            <a:r>
              <a:rPr lang="fr-FR" dirty="0" smtClean="0"/>
              <a:t>Myopie</a:t>
            </a:r>
          </a:p>
          <a:p>
            <a:pPr lvl="1"/>
            <a:r>
              <a:rPr lang="fr-FR" b="1" i="1" dirty="0" smtClean="0"/>
              <a:t>Biais hypothétique</a:t>
            </a:r>
            <a:endParaRPr lang="fr-FR" b="1" i="1" dirty="0" smtClean="0"/>
          </a:p>
          <a:p>
            <a:pPr lvl="1"/>
            <a:r>
              <a:rPr lang="is-IS" dirty="0" smtClean="0"/>
              <a:t>…</a:t>
            </a:r>
          </a:p>
          <a:p>
            <a:r>
              <a:rPr lang="is-IS" dirty="0" smtClean="0"/>
              <a:t>Préférences sociales</a:t>
            </a:r>
          </a:p>
          <a:p>
            <a:pPr lvl="1"/>
            <a:r>
              <a:rPr lang="fr-FR" dirty="0" smtClean="0"/>
              <a:t>A</a:t>
            </a:r>
            <a:r>
              <a:rPr lang="is-IS" dirty="0" smtClean="0"/>
              <a:t>ltruisme</a:t>
            </a:r>
          </a:p>
          <a:p>
            <a:pPr lvl="1"/>
            <a:r>
              <a:rPr lang="fr-FR" dirty="0" smtClean="0"/>
              <a:t>Aversion à l’inégalité</a:t>
            </a:r>
          </a:p>
          <a:p>
            <a:pPr lvl="1"/>
            <a:r>
              <a:rPr lang="fr-FR" dirty="0" smtClean="0"/>
              <a:t>Capacité à être réciproque</a:t>
            </a:r>
          </a:p>
          <a:p>
            <a:pPr lvl="1"/>
            <a:r>
              <a:rPr lang="fr-FR" dirty="0" smtClean="0"/>
              <a:t>Etc.</a:t>
            </a:r>
            <a:endParaRPr lang="fr-FR" dirty="0"/>
          </a:p>
        </p:txBody>
      </p:sp>
    </p:spTree>
    <p:extLst>
      <p:ext uri="{BB962C8B-B14F-4D97-AF65-F5344CB8AC3E}">
        <p14:creationId xmlns:p14="http://schemas.microsoft.com/office/powerpoint/2010/main" val="715792037"/>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TotalTime>
  <Words>816</Words>
  <Application>Microsoft Macintosh PowerPoint</Application>
  <PresentationFormat>Grand écran</PresentationFormat>
  <Paragraphs>87</Paragraphs>
  <Slides>20</Slides>
  <Notes>0</Notes>
  <HiddenSlides>3</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20</vt:i4>
      </vt:variant>
    </vt:vector>
  </HeadingPairs>
  <TitlesOfParts>
    <vt:vector size="26" baseType="lpstr">
      <vt:lpstr>Athelas</vt:lpstr>
      <vt:lpstr>Calibri</vt:lpstr>
      <vt:lpstr>Calibri Light</vt:lpstr>
      <vt:lpstr>Century</vt:lpstr>
      <vt:lpstr>Arial</vt:lpstr>
      <vt:lpstr>Thème Office</vt:lpstr>
      <vt:lpstr>Les choix de mobilité dans une perspective de mobilité durable : l’apport de l’économie comportementale</vt:lpstr>
      <vt:lpstr>Les enjeux d’une mobilité durable</vt:lpstr>
      <vt:lpstr>Les enjeux d’une mobilité durable</vt:lpstr>
      <vt:lpstr>Le niveau de mobilité durable optimal d’un individu</vt:lpstr>
      <vt:lpstr>L’analyse économique de la mobilité durable</vt:lpstr>
      <vt:lpstr>La mesure empirique des coûts de la mobilité</vt:lpstr>
      <vt:lpstr>La question des choix face à une technologie/mode « propre »</vt:lpstr>
      <vt:lpstr>Economie comportementale vs économie traditionnelle</vt:lpstr>
      <vt:lpstr>Les biais cognitifs et les préférences sociales dans les choix de mobilité</vt:lpstr>
      <vt:lpstr>Les effets du contexte</vt:lpstr>
      <vt:lpstr>Exemple : Information CO2 (Avineri and Waygood 2013)</vt:lpstr>
      <vt:lpstr>Résultats (Avineri and Waygood, 2013)</vt:lpstr>
      <vt:lpstr>Le biais hypothétique</vt:lpstr>
      <vt:lpstr>Evaluer la disposition à payer pour lutter contre le bruit et la pollution routière</vt:lpstr>
      <vt:lpstr>Votre DAP pour lutter contre la pollution atmosphérique et le bruit des transports routiers (Denant-Boemont, Faulin, Hammiche and Serrano 2016)</vt:lpstr>
      <vt:lpstr>Résultats ?</vt:lpstr>
      <vt:lpstr>Les préférences sociales et l’interaction sociale</vt:lpstr>
      <vt:lpstr>Résultats</vt:lpstr>
      <vt:lpstr>Discussion</vt:lpstr>
      <vt:lpstr>Tiré de Crozet 2009 OECD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Utilisateur de Microsoft Office</dc:creator>
  <cp:lastModifiedBy>Utilisateur de Microsoft Office</cp:lastModifiedBy>
  <cp:revision>64</cp:revision>
  <dcterms:created xsi:type="dcterms:W3CDTF">2016-04-20T13:06:40Z</dcterms:created>
  <dcterms:modified xsi:type="dcterms:W3CDTF">2016-04-26T14:06:08Z</dcterms:modified>
</cp:coreProperties>
</file>

<file path=docProps/thumbnail.jpeg>
</file>